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Pacifico" pitchFamily="2" charset="77"/>
      <p:regular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"Data Science is not a magic wand.  Expecting miracles without a basic understanding of the business case [not provided], constraints involved [not provided], data at hand, and **quality** of data can lead to [spurious](https://dictionary.cambridge.org/example/english/spurious-result) results"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[P B K Chaitanya](https://www.linkedin.com/pulse/10-key-constraints-data-science-teams-digital-leaders-p-b-k-chaitanya/)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4161aa2a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4161aa2a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Many people have already demonstrated the vast amount of CLEANING needed to get any value from this dataset.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personally would STILL not feel comfortable making conclusions without further clarification from SME’s.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efficiency?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Resources are </a:t>
            </a:r>
            <a:r>
              <a:rPr lang="en" b="1">
                <a:solidFill>
                  <a:schemeClr val="dk1"/>
                </a:solidFill>
              </a:rPr>
              <a:t>not</a:t>
            </a:r>
            <a:r>
              <a:rPr lang="en">
                <a:solidFill>
                  <a:schemeClr val="dk1"/>
                </a:solidFill>
              </a:rPr>
              <a:t> INFINITE, yes I used AWS RDS.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CLOUD is not INFINITE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GARBAGE IN == has cost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want to show some examples of the issues found =&gt; and the COSTS of those decisions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4161aa2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4161aa2a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 with an example following my 3 STEP process:</a:t>
            </a:r>
            <a:br>
              <a:rPr lang="en"/>
            </a:br>
            <a:br>
              <a:rPr lang="en"/>
            </a:br>
            <a:r>
              <a:rPr lang="en"/>
              <a:t>Why RED?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STOP when we FIND problems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is to improve data flow = GREEN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import from CSV and couldn’t understand why the column kept wanting MORE and MORE length, it is just a pageTitle (not paragraph)!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4161aa2a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4161aa2a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4161aa2a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4161aa2a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FOREIGN key cascade on DELETE and UPDATE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 can use “ACTIVE” boolean field so data never deleted == history never lost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is NOT a magic wand!  There are always COST$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4161aa2a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4161aa2a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4161aa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4161aa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Regardless of the process ETL vs ELT used: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Integrity is needed at ALL stages, not just APPLIED during TRANSFORM.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on the INPUTS into the DATA where we extracting!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Lighthouse SQL Project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by Clinton Boyda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265500" y="441225"/>
            <a:ext cx="4306500" cy="32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is not a magic wand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… expecting </a:t>
            </a:r>
            <a:r>
              <a:rPr lang="en" sz="19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miracles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without a basic understanding of the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case,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constraints involved,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the quality of data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lead to spurious results!</a:t>
            </a:r>
            <a:endParaRPr sz="500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"/>
          </p:nvPr>
        </p:nvSpPr>
        <p:spPr>
          <a:xfrm>
            <a:off x="265500" y="3689544"/>
            <a:ext cx="4045200" cy="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 B K Chaitanya</a:t>
            </a:r>
            <a:endParaRPr sz="1300"/>
          </a:p>
        </p:txBody>
      </p:sp>
      <p:pic>
        <p:nvPicPr>
          <p:cNvPr id="181" name="Google Shape;181;p22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5139802" y="4558125"/>
            <a:ext cx="3610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</a:rPr>
              <a:t>https://github.com/cboyda/LighthouseLabs/tree/main/Project-SQL</a:t>
            </a:r>
            <a:endParaRPr sz="1200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 idx="4294967295"/>
          </p:nvPr>
        </p:nvSpPr>
        <p:spPr>
          <a:xfrm>
            <a:off x="773700" y="1191875"/>
            <a:ext cx="7157400" cy="14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Create a </a:t>
            </a:r>
            <a:r>
              <a:rPr lang="en" sz="3600" i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clean</a:t>
            </a:r>
            <a:r>
              <a:rPr lang="en">
                <a:solidFill>
                  <a:schemeClr val="lt2"/>
                </a:solidFill>
              </a:rPr>
              <a:t> and </a:t>
            </a:r>
            <a:r>
              <a:rPr lang="en" sz="3600" i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efficient</a:t>
            </a:r>
            <a:r>
              <a:rPr lang="en">
                <a:solidFill>
                  <a:schemeClr val="lt2"/>
                </a:solidFill>
              </a:rPr>
              <a:t> database</a:t>
            </a:r>
            <a:endParaRPr>
              <a:solidFill>
                <a:schemeClr val="lt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for analysis and insights!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74" name="Google Shape;74;p14"/>
          <p:cNvCxnSpPr/>
          <p:nvPr/>
        </p:nvCxnSpPr>
        <p:spPr>
          <a:xfrm>
            <a:off x="2125300" y="2684075"/>
            <a:ext cx="4418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3535950" y="2942900"/>
            <a:ext cx="16329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Objective -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75" y="514950"/>
            <a:ext cx="3533775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78375" y="4645350"/>
            <a:ext cx="3842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"/>
                <a:ea typeface="Roboto"/>
                <a:cs typeface="Roboto"/>
                <a:sym typeface="Roboto"/>
              </a:rPr>
              <a:t>image credit: the daily omnivore</a:t>
            </a:r>
            <a:endParaRPr sz="1000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300" y="1390463"/>
            <a:ext cx="4615948" cy="28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905075" y="1524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clean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174275" y="1524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efficient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3637825" y="152400"/>
            <a:ext cx="2025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&amp;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3275075" y="-214600"/>
            <a:ext cx="3037800" cy="5775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-9325" y="-214600"/>
            <a:ext cx="3284400" cy="577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6254675" y="-214600"/>
            <a:ext cx="3284400" cy="5775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4294967295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</a:t>
            </a:r>
            <a:endParaRPr sz="24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4294967295"/>
          </p:nvPr>
        </p:nvSpPr>
        <p:spPr>
          <a:xfrm>
            <a:off x="226075" y="17706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Data inconsistencies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343942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FIX</a:t>
            </a:r>
            <a:endParaRPr sz="240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4294967295"/>
          </p:nvPr>
        </p:nvSpPr>
        <p:spPr>
          <a:xfrm>
            <a:off x="3439425" y="17706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Correct issues aka “Clean Data”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4294967295"/>
          </p:nvPr>
        </p:nvSpPr>
        <p:spPr>
          <a:xfrm>
            <a:off x="671602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FUTURE PROOF</a:t>
            </a:r>
            <a:endParaRPr sz="2400"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4294967295"/>
          </p:nvPr>
        </p:nvSpPr>
        <p:spPr>
          <a:xfrm>
            <a:off x="6716025" y="17706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Reduce future recurrence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-57550" y="-167950"/>
            <a:ext cx="9220200" cy="187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471900" y="19037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all_sessions.pageTitle column width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 rot="-5400000">
            <a:off x="-678950" y="2528250"/>
            <a:ext cx="238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column width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778850" y="3925475"/>
            <a:ext cx="238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all pageTitle columns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4229900" y="-190200"/>
            <a:ext cx="4932900" cy="5775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394253" y="553025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4394250" y="1864175"/>
            <a:ext cx="2808000" cy="27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Data was URL with querystring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Shortened to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546650" y="2167741"/>
            <a:ext cx="3807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weixin://private/setresult/SCENE_FETCHQUEUE</a:t>
            </a:r>
            <a:r>
              <a:rPr lang="en" sz="8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eyJmdW5jIjoibG9nIiwicGFyYW1zIjp7Im1zZyI6Il9ydW5PbjNyZEFwaUxpc3QgOiBtZW51OnNoYXJlOnRpbWVsaW5lLG1lbnU6c2hhcmU6YXBwbWVzc2FnZSxvblZvaWNlUmVjb3JkRW5kLG9uVm9pY2VQbGF5QmVnaW4sb25Wb2ljZVBsYXlFbmQsb25Mb2NhbEltYWdlVXBsb2FkUHJvZ3Jlc3Msb25JbWFnZURvd25sb2FkUHJvZ3Jlc3Msb25Wb2ljZVVwbG9hZFByb2dyZXNzLG9uVm9pY2VEb3dubG9hZFByb2dyZXNzLG1lbnU6c2V0Zm9udCxtZW51OnNoYXJlOndlaWJvLG1lbnU6c2hhcmU6ZW1haWwsd3hkb3dubG9hZDpzdGF0ZV9jaGFuZ2UsaGRPbkRldmljZVN0YXRlQ2hhbmdlZCxhY3Rpdml0eTpzdGF0ZV9jaGFuZ2UifSwiX19tc2dfdHlwZSI6ImNhbGwiLCJfX2NhbGxiYWNrX2lkIjoiMTAwMCJ9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546650" y="3925466"/>
            <a:ext cx="38070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weixin://private/setresult/SCENE_FETCHQUEUE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84700" y="4244675"/>
            <a:ext cx="3259100" cy="36930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Average: 35	vs Outlier:576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13" y="2430038"/>
            <a:ext cx="338137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 of Datatype Sizing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0144"/>
            <a:ext cx="9144000" cy="19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 rot="5400000">
            <a:off x="909321" y="3063800"/>
            <a:ext cx="1627500" cy="3510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1350" y="3387175"/>
            <a:ext cx="1542900" cy="723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471900" y="4647875"/>
            <a:ext cx="8559000" cy="400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FIND #2: What happens with analytics.revenue (and other) datatype inconsistencies?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1383777" y="3787365"/>
            <a:ext cx="678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60%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-9325" y="-214600"/>
            <a:ext cx="2980200" cy="5775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2970875" y="-214600"/>
            <a:ext cx="3342000" cy="5775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6153225" y="-214600"/>
            <a:ext cx="3462000" cy="5775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4294967295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</a:t>
            </a:r>
            <a:endParaRPr sz="24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4294967295"/>
          </p:nvPr>
        </p:nvSpPr>
        <p:spPr>
          <a:xfrm>
            <a:off x="-161600" y="1465800"/>
            <a:ext cx="32844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lt1"/>
                </a:solidFill>
              </a:rPr>
              <a:t>all_sessions.pageTitle column width</a:t>
            </a:r>
            <a:br>
              <a:rPr lang="en" sz="1200" strike="sngStrike">
                <a:solidFill>
                  <a:schemeClr val="lt1"/>
                </a:solidFill>
              </a:rPr>
            </a:br>
            <a:endParaRPr sz="1200" strike="sngStrike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lt1"/>
                </a:solidFill>
              </a:rPr>
              <a:t>analytics.revenue datatype</a:t>
            </a:r>
            <a:br>
              <a:rPr lang="en" sz="1200" strike="sngStrike">
                <a:solidFill>
                  <a:schemeClr val="lt1"/>
                </a:solidFill>
              </a:rPr>
            </a:br>
            <a:endParaRPr sz="1200" strike="sngStrike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sales_report.productSKU missing in products.SKU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 idx="4294967295"/>
          </p:nvPr>
        </p:nvSpPr>
        <p:spPr>
          <a:xfrm>
            <a:off x="343942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FIX</a:t>
            </a:r>
            <a:endParaRPr sz="2400"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 idx="4294967295"/>
          </p:nvPr>
        </p:nvSpPr>
        <p:spPr>
          <a:xfrm>
            <a:off x="671602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FUTURE PROOF</a:t>
            </a:r>
            <a:endParaRPr sz="2400"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4294967295"/>
          </p:nvPr>
        </p:nvSpPr>
        <p:spPr>
          <a:xfrm>
            <a:off x="2895892" y="1465800"/>
            <a:ext cx="3225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lt1"/>
                </a:solidFill>
              </a:rPr>
              <a:t>Cleaning =&gt; smaller text field needed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lt1"/>
                </a:solidFill>
              </a:rPr>
              <a:t>Unknown since data ranges uncertain</a:t>
            </a:r>
            <a:r>
              <a:rPr lang="en" sz="1200">
                <a:solidFill>
                  <a:schemeClr val="lt1"/>
                </a:solidFill>
              </a:rPr>
              <a:t> 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Manual data entry into products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4294967295"/>
          </p:nvPr>
        </p:nvSpPr>
        <p:spPr>
          <a:xfrm>
            <a:off x="6003017" y="1465800"/>
            <a:ext cx="35832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 dirty="0">
                <a:solidFill>
                  <a:schemeClr val="lt1"/>
                </a:solidFill>
              </a:rPr>
              <a:t>Constrained field Size as </a:t>
            </a:r>
            <a:r>
              <a:rPr lang="en" sz="1200" i="1" dirty="0">
                <a:solidFill>
                  <a:schemeClr val="lt1"/>
                </a:solidFill>
              </a:rPr>
              <a:t>varchar(200)</a:t>
            </a:r>
            <a:br>
              <a:rPr lang="en" sz="1200" i="1" dirty="0">
                <a:solidFill>
                  <a:schemeClr val="lt1"/>
                </a:solidFill>
              </a:rPr>
            </a:br>
            <a:endParaRPr sz="1200" i="1" dirty="0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 dirty="0">
                <a:solidFill>
                  <a:schemeClr val="lt1"/>
                </a:solidFill>
              </a:rPr>
              <a:t>Field size as </a:t>
            </a:r>
            <a:r>
              <a:rPr lang="en" sz="1200" i="1" dirty="0">
                <a:solidFill>
                  <a:schemeClr val="lt1"/>
                </a:solidFill>
              </a:rPr>
              <a:t>numeric(11,2) vs numeric</a:t>
            </a:r>
            <a:br>
              <a:rPr lang="en" sz="1200" dirty="0">
                <a:solidFill>
                  <a:schemeClr val="lt1"/>
                </a:solidFill>
              </a:rPr>
            </a:br>
            <a:endParaRPr sz="1200" dirty="0">
              <a:solidFill>
                <a:schemeClr val="lt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 dirty="0">
                <a:solidFill>
                  <a:schemeClr val="lt1"/>
                </a:solidFill>
              </a:rPr>
              <a:t>Foreign key with Cascade effects (Normalizing)</a:t>
            </a:r>
            <a:endParaRPr sz="1200" dirty="0">
              <a:solidFill>
                <a:schemeClr val="lt1"/>
              </a:solidFill>
            </a:endParaRPr>
          </a:p>
        </p:txBody>
      </p:sp>
      <p:grpSp>
        <p:nvGrpSpPr>
          <p:cNvPr id="140" name="Google Shape;140;p19"/>
          <p:cNvGrpSpPr/>
          <p:nvPr/>
        </p:nvGrpSpPr>
        <p:grpSpPr>
          <a:xfrm>
            <a:off x="-20301" y="2893700"/>
            <a:ext cx="9635947" cy="2667300"/>
            <a:chOff x="-20300" y="2893700"/>
            <a:chExt cx="9144000" cy="2667300"/>
          </a:xfrm>
        </p:grpSpPr>
        <p:sp>
          <p:nvSpPr>
            <p:cNvPr id="141" name="Google Shape;141;p19"/>
            <p:cNvSpPr/>
            <p:nvPr/>
          </p:nvSpPr>
          <p:spPr>
            <a:xfrm>
              <a:off x="-20300" y="2893700"/>
              <a:ext cx="9144000" cy="266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2" name="Google Shape;14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16425" y="3100938"/>
              <a:ext cx="1962150" cy="1857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 of Fixes (Transformation)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75" y="3289486"/>
            <a:ext cx="9144002" cy="117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5594"/>
            <a:ext cx="9144000" cy="19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 rot="5400000">
            <a:off x="490519" y="3033004"/>
            <a:ext cx="2402700" cy="3018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 rot="5400000">
            <a:off x="3015749" y="3713600"/>
            <a:ext cx="1041600" cy="3018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175" y="4459874"/>
            <a:ext cx="422399" cy="39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/>
          <p:nvPr/>
        </p:nvSpPr>
        <p:spPr>
          <a:xfrm>
            <a:off x="441698" y="4859722"/>
            <a:ext cx="228600" cy="261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912" y="4460967"/>
            <a:ext cx="422395" cy="42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 rot="10800000">
            <a:off x="1272998" y="4840288"/>
            <a:ext cx="228600" cy="261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1146512" y="4013506"/>
            <a:ext cx="67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212%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5" y="139425"/>
            <a:ext cx="7927524" cy="435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152400" y="4572000"/>
            <a:ext cx="8859900" cy="41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1614200" y="4581325"/>
            <a:ext cx="668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credit: https://firsteigen.com/blog/5-etl-tools-you-cannot-do-without-in-2022/</a:t>
            </a:r>
            <a:endParaRPr sz="1000" i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1"/>
          <p:cNvSpPr/>
          <p:nvPr/>
        </p:nvSpPr>
        <p:spPr>
          <a:xfrm rot="10800000">
            <a:off x="661350" y="4085931"/>
            <a:ext cx="3146700" cy="2718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1"/>
          <p:cNvSpPr/>
          <p:nvPr/>
        </p:nvSpPr>
        <p:spPr>
          <a:xfrm rot="10800000">
            <a:off x="1069350" y="4085931"/>
            <a:ext cx="2891100" cy="2718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/>
          <p:nvPr/>
        </p:nvSpPr>
        <p:spPr>
          <a:xfrm rot="10800000">
            <a:off x="2216025" y="4085931"/>
            <a:ext cx="1606500" cy="2718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 rot="10800000">
            <a:off x="3401550" y="4082293"/>
            <a:ext cx="558900" cy="2718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4649425" y="3974200"/>
            <a:ext cx="140700" cy="108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5067425" y="3974200"/>
            <a:ext cx="140700" cy="108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6308100" y="3974200"/>
            <a:ext cx="140700" cy="108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7620050" y="3974200"/>
            <a:ext cx="140700" cy="1080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3660575" y="4076250"/>
            <a:ext cx="4803000" cy="400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CONSTRAINTS at ALL STAGES for DATA INTEGRITY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Microsoft Macintosh PowerPoint</Application>
  <PresentationFormat>On-screen Show (16:9)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Pacifico</vt:lpstr>
      <vt:lpstr>Arial</vt:lpstr>
      <vt:lpstr>Material</vt:lpstr>
      <vt:lpstr>Lighthouse SQL Project</vt:lpstr>
      <vt:lpstr>Create a clean and efficient database for analysis and insights!</vt:lpstr>
      <vt:lpstr>PowerPoint Presentation</vt:lpstr>
      <vt:lpstr>FIND</vt:lpstr>
      <vt:lpstr>FIND</vt:lpstr>
      <vt:lpstr>Costs of Datatype Sizing</vt:lpstr>
      <vt:lpstr>FIND</vt:lpstr>
      <vt:lpstr>Costs of Fixes (Transformation)</vt:lpstr>
      <vt:lpstr>PowerPoint Presentation</vt:lpstr>
      <vt:lpstr>Data science is not a magic wand … expecting miracles without a basic understanding of the  business case,  constraints involved,  and the quality of data  can lead to spurious results!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Lighthouse SQL Project</dc:title>
  <cp:lastModifiedBy>Chief Administrative Officer (CAO)</cp:lastModifiedBy>
  <cp:revision>1</cp:revision>
  <dcterms:modified xsi:type="dcterms:W3CDTF">2023-05-17T04:13:08Z</dcterms:modified>
</cp:coreProperties>
</file>